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9" r:id="rId7"/>
    <p:sldId id="258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065" autoAdjust="0"/>
  </p:normalViewPr>
  <p:slideViewPr>
    <p:cSldViewPr snapToGrid="0" showGuides="1">
      <p:cViewPr varScale="1">
        <p:scale>
          <a:sx n="88" d="100"/>
          <a:sy n="88" d="100"/>
        </p:scale>
        <p:origin x="49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>
        <p:scale>
          <a:sx n="75" d="100"/>
          <a:sy n="75" d="100"/>
        </p:scale>
        <p:origin x="4092" y="51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690DC06B-AB08-4449-BBF2-D264D52BB5AA}" type="datetime1">
              <a:rPr lang="es-ES" smtClean="0"/>
              <a:pPr algn="r" rtl="0"/>
              <a:t>08/10/2020</a:t>
            </a:fld>
            <a:r>
              <a:rPr lang="es-ES" dirty="0" smtClean="0"/>
              <a:t>​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6834459-7356-44BF-850D-8B30C4FB3B6B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/>
            <a:fld id="{093B6963-495A-4FE1-8B7F-59E549A2EEB6}" type="datetime1">
              <a:rPr lang="es-ES" smtClean="0"/>
              <a:pPr algn="r"/>
              <a:t>08/10/2020</a:t>
            </a:fld>
            <a:endParaRPr lang="es-ES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Haga clic para modificar el estilo de texto del patrón</a:t>
            </a:r>
          </a:p>
          <a:p>
            <a:pPr lvl="1" rtl="0"/>
            <a:r>
              <a:t>Segundo nivel</a:t>
            </a:r>
          </a:p>
          <a:p>
            <a:pPr lvl="2" rtl="0"/>
            <a:r>
              <a:t>Tercer nivel</a:t>
            </a:r>
          </a:p>
          <a:p>
            <a:pPr lvl="3" rtl="0"/>
            <a:r>
              <a:t>Cuarto nivel</a:t>
            </a:r>
          </a:p>
          <a:p>
            <a:pPr lvl="4" rtl="0"/>
            <a:r>
              <a:t>Quinto nivel</a:t>
            </a:r>
            <a:endParaRPr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/>
            <a:fld id="{0A3C37BE-C303-496D-B5CD-85F2937540FC}" type="slidenum">
              <a:rPr lang="es-ES" smtClean="0"/>
              <a:pPr algn="r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0A3C37BE-C303-496D-B5CD-85F2937540FC}" type="slidenum">
              <a:rPr lang="es-ES" smtClean="0"/>
              <a:pPr algn="r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9917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0A3C37BE-C303-496D-B5CD-85F2937540FC}" type="slidenum">
              <a:rPr lang="es-ES" smtClean="0"/>
              <a:pPr algn="r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87274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Rectángulo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es-ES" noProof="0" smtClean="0"/>
              <a:t>Haga clic para editar el estilo de subtítulo del patrón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es-ES" dirty="0" smtClean="0"/>
              <a:t>​</a:t>
            </a:r>
            <a:fld id="{934A2FF8-4559-4149-8B79-D85ED6F0B853}" type="datetime1">
              <a:rPr lang="es-ES" smtClean="0"/>
              <a:pPr/>
              <a:t>08/10/2020</a:t>
            </a:fld>
            <a:r>
              <a:rPr lang="es-ES" dirty="0" smtClean="0"/>
              <a:t>​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es-ES" dirty="0" smtClean="0"/>
              <a:t>​</a:t>
            </a:r>
            <a:fld id="{99FE88BC-BA9C-41DB-8175-8FC1D1B95355}" type="datetime1">
              <a:rPr lang="es-ES" smtClean="0"/>
              <a:pPr/>
              <a:t>08/10/2020</a:t>
            </a:fld>
            <a:r>
              <a:rPr lang="es-ES" dirty="0" smtClean="0"/>
              <a:t>​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es-ES" dirty="0" smtClean="0"/>
              <a:t>​</a:t>
            </a:r>
            <a:fld id="{7776A268-E945-41BF-9F85-D7A3B8400346}" type="datetime1">
              <a:rPr lang="es-ES" smtClean="0"/>
              <a:pPr/>
              <a:t>08/10/2020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es-ES" dirty="0" smtClean="0"/>
              <a:t>​</a:t>
            </a:r>
            <a:fld id="{CEC05348-D021-422A-8D9F-89EEB8C0F442}" type="datetime1">
              <a:rPr lang="es-ES" smtClean="0"/>
              <a:pPr/>
              <a:t>08/10/2020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  <p:grpSp>
        <p:nvGrpSpPr>
          <p:cNvPr id="7" name="Grupo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Conector recto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74F43DC-6EDA-4D74-8B4D-EE036F982A34}" type="datetime1">
              <a:rPr lang="es-ES" smtClean="0"/>
              <a:pPr/>
              <a:t>08/10/2020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Conector recto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o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Conector recto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ángulo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/>
          </a:p>
        </p:txBody>
      </p:sp>
      <p:sp>
        <p:nvSpPr>
          <p:cNvPr id="8" name="Rectángulo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es-ES" noProof="0" smtClean="0"/>
              <a:t>Haga clic para editar el estilo de subtítulo del patrón</a:t>
            </a:r>
            <a:endParaRPr lang="es-ES" noProof="0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Marcador de posición de imagen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19" name="Texto de instrucciones"/>
          <p:cNvSpPr/>
          <p:nvPr/>
        </p:nvSpPr>
        <p:spPr>
          <a:xfrm>
            <a:off x="12344400" y="0"/>
            <a:ext cx="1295400" cy="68580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es-ES" sz="1200" b="1" i="1" noProof="0" dirty="0" smtClean="0">
                <a:latin typeface="Arial" pitchFamily="34" charset="0"/>
                <a:cs typeface="Arial" pitchFamily="34" charset="0"/>
              </a:rPr>
              <a:t>NOTA:</a:t>
            </a:r>
          </a:p>
          <a:p>
            <a:pPr rtl="0"/>
            <a:r>
              <a:rPr lang="es-ES" sz="1200" i="1" noProof="0" dirty="0" smtClean="0">
                <a:latin typeface="Arial" pitchFamily="34" charset="0"/>
                <a:cs typeface="Arial" pitchFamily="34" charset="0"/>
              </a:rPr>
              <a:t>Para cambiar la imagen de esta diapositiva, seleccione la imagen y elimínela. Después, haga clic en el icono Imágenes del marcador de posición para insertar su propia imagen.</a:t>
            </a:r>
            <a:endParaRPr lang="es-ES" sz="1200" i="1" noProof="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upo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Conector recto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recto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ángulo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grpSp>
          <p:nvGrpSpPr>
            <p:cNvPr id="11" name="Grupo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Conector recto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ector recto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385DCDB-4A77-4170-9E07-5F1D7C0A0A5B}" type="datetime1">
              <a:rPr lang="es-ES" smtClean="0"/>
              <a:pPr/>
              <a:t>08/10/2020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3C6D8C4-ADF9-42A1-9ABC-C61A9E9D2D08}" type="datetime1">
              <a:rPr lang="es-ES" smtClean="0"/>
              <a:pPr/>
              <a:t>08/10/2020</a:t>
            </a:fld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es-ES" dirty="0" smtClean="0"/>
              <a:t>​</a:t>
            </a:r>
            <a:fld id="{5B79CF11-FD05-4F88-8EC3-5D4F176B79FC}" type="datetime1">
              <a:rPr lang="es-ES" smtClean="0"/>
              <a:pPr/>
              <a:t>08/10/2020</a:t>
            </a:fld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es-ES" dirty="0" smtClean="0"/>
              <a:t>​</a:t>
            </a:r>
            <a:fld id="{FEAFC309-1B63-44A4-A9FC-29FA1501E26B}" type="datetime1">
              <a:rPr lang="es-ES" smtClean="0"/>
              <a:pPr/>
              <a:t>08/10/2020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7850802-155D-414A-A9FD-662B6F0E4656}" type="datetime1">
              <a:rPr lang="es-ES" smtClean="0"/>
              <a:pPr/>
              <a:t>08/10/2020</a:t>
            </a:fld>
            <a:r>
              <a:rPr lang="es-ES" dirty="0" smtClean="0"/>
              <a:t>​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6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es-ES" dirty="0" smtClean="0"/>
              <a:t>​</a:t>
            </a:r>
            <a:fld id="{5146D9C0-42AF-411F-B87E-5CF0AD6A3E2D}" type="datetime1">
              <a:rPr lang="es-ES" smtClean="0"/>
              <a:pPr/>
              <a:t>08/10/2020</a:t>
            </a:fld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0FF54DE5-C571-48E8-A5BC-B369434E2F44}" type="slidenum">
              <a:rPr lang="es-ES" smtClean="0"/>
              <a:pPr algn="r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  <a:p>
            <a:pPr lvl="5" rtl="0"/>
            <a:r>
              <a:rPr lang="es-ES" noProof="0" dirty="0"/>
              <a:t>Sexto nivel</a:t>
            </a:r>
          </a:p>
          <a:p>
            <a:pPr lvl="6" rtl="0"/>
            <a:r>
              <a:rPr lang="es-ES" noProof="0" dirty="0"/>
              <a:t>Séptimo nivel</a:t>
            </a:r>
          </a:p>
          <a:p>
            <a:pPr lvl="7" rtl="0"/>
            <a:r>
              <a:rPr lang="es-ES" noProof="0" dirty="0"/>
              <a:t>Octavo nivel</a:t>
            </a:r>
          </a:p>
          <a:p>
            <a:pPr lvl="8" rtl="0"/>
            <a:r>
              <a:rPr lang="es-ES" noProof="0" dirty="0"/>
              <a:t>Noveno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B0EBC17-0101-4DBA-89EA-55E7A4727CA3}" type="datetime1">
              <a:rPr lang="es-ES" noProof="0" smtClean="0"/>
              <a:pPr/>
              <a:t>08/10/2020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algn="r"/>
            <a:fld id="{0FF54DE5-C571-48E8-A5BC-B369434E2F44}" type="slidenum">
              <a:rPr lang="es-ES" noProof="0" smtClean="0"/>
              <a:pPr algn="r"/>
              <a:t>‹Nº›</a:t>
            </a:fld>
            <a:endParaRPr lang="es-ES" noProof="0" dirty="0"/>
          </a:p>
        </p:txBody>
      </p:sp>
      <p:grpSp>
        <p:nvGrpSpPr>
          <p:cNvPr id="15" name="Grupo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Conector recto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>
          <a:xfrm>
            <a:off x="1104900" y="2196299"/>
            <a:ext cx="5734050" cy="2219691"/>
          </a:xfrm>
        </p:spPr>
        <p:txBody>
          <a:bodyPr rtlCol="0" anchor="ctr"/>
          <a:lstStyle/>
          <a:p>
            <a:pPr rtl="0"/>
            <a:r>
              <a:rPr lang="es-ES" dirty="0" smtClean="0"/>
              <a:t>Arquitectura de las aplicaciones web comunes</a:t>
            </a:r>
            <a:endParaRPr lang="es-ES" dirty="0"/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1105245"/>
          </a:xfrm>
        </p:spPr>
        <p:txBody>
          <a:bodyPr rtlCol="0">
            <a:normAutofit/>
          </a:bodyPr>
          <a:lstStyle/>
          <a:p>
            <a:pPr rtl="0"/>
            <a:r>
              <a:rPr lang="es-ES" dirty="0" smtClean="0"/>
              <a:t>Moisés Moreno Maravilla</a:t>
            </a:r>
          </a:p>
          <a:p>
            <a:pPr rtl="0"/>
            <a:r>
              <a:rPr lang="es-ES" dirty="0" smtClean="0"/>
              <a:t>Carlos Omar Sánchez Zamora</a:t>
            </a:r>
          </a:p>
          <a:p>
            <a:pPr rtl="0"/>
            <a:r>
              <a:rPr lang="es-ES" dirty="0" smtClean="0"/>
              <a:t>Laura </a:t>
            </a:r>
            <a:r>
              <a:rPr lang="es-ES" dirty="0" err="1" smtClean="0"/>
              <a:t>Yuliana</a:t>
            </a:r>
            <a:r>
              <a:rPr lang="es-ES" dirty="0" smtClean="0"/>
              <a:t> Ibáñez Cervantes</a:t>
            </a:r>
          </a:p>
          <a:p>
            <a:pPr rtl="0"/>
            <a:r>
              <a:rPr lang="es-ES" dirty="0" err="1" smtClean="0"/>
              <a:t>Jes</a:t>
            </a:r>
            <a:r>
              <a:rPr lang="es-MX" dirty="0" err="1" smtClean="0"/>
              <a:t>ús</a:t>
            </a:r>
            <a:r>
              <a:rPr lang="es-MX" dirty="0" smtClean="0"/>
              <a:t> Ángel </a:t>
            </a:r>
            <a:r>
              <a:rPr lang="es-MX" dirty="0" err="1" smtClean="0"/>
              <a:t>Oyoque</a:t>
            </a:r>
            <a:r>
              <a:rPr lang="es-MX" dirty="0" smtClean="0"/>
              <a:t> </a:t>
            </a:r>
            <a:r>
              <a:rPr lang="es-MX" dirty="0" err="1" smtClean="0"/>
              <a:t>Hernandez</a:t>
            </a:r>
            <a:endParaRPr lang="es-ES" dirty="0" smtClean="0"/>
          </a:p>
          <a:p>
            <a:pPr rtl="0"/>
            <a:endParaRPr lang="es-ES" dirty="0"/>
          </a:p>
        </p:txBody>
      </p:sp>
      <p:pic>
        <p:nvPicPr>
          <p:cNvPr id="3" name="Marcador de posición de imagen 2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2" r="113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3600" dirty="0" smtClean="0"/>
              <a:t>Conclusión </a:t>
            </a:r>
            <a:endParaRPr lang="es-MX" sz="3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 smtClean="0"/>
              <a:t>En esta tema hemos comprendido la importancia que tiene la arquitectura sobre las aplicaciones web, nos dimos dado cuenta de su organización tanto como de su estructura y por supuesto sus diferentes capas y todo esto en conjunto nos va a servir para posteriormente realizar a fondo su estudio.</a:t>
            </a:r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3968114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3600" dirty="0" smtClean="0"/>
              <a:t>¡Muchas gracias por su atención!</a:t>
            </a:r>
            <a:endParaRPr lang="es-MX" sz="36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706" y="1874520"/>
            <a:ext cx="5763467" cy="429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11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3600" dirty="0" smtClean="0"/>
              <a:t>Temas a tratar</a:t>
            </a:r>
            <a:endParaRPr lang="es-ES" sz="3600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2800" dirty="0" smtClean="0"/>
              <a:t>¿</a:t>
            </a:r>
            <a:r>
              <a:rPr lang="es-ES" sz="2800" dirty="0" smtClean="0"/>
              <a:t>Qué son las capas?</a:t>
            </a:r>
            <a:endParaRPr lang="es-ES" sz="2800" dirty="0"/>
          </a:p>
          <a:p>
            <a:pPr rtl="0"/>
            <a:r>
              <a:rPr lang="es-ES" sz="2800" dirty="0" smtClean="0"/>
              <a:t>Arquitectura de aplicación de </a:t>
            </a:r>
            <a:r>
              <a:rPr lang="en-US" sz="2800" dirty="0" smtClean="0"/>
              <a:t>&lt;&lt;n </a:t>
            </a:r>
            <a:r>
              <a:rPr lang="en-US" sz="2800" dirty="0" err="1" smtClean="0"/>
              <a:t>capas</a:t>
            </a:r>
            <a:r>
              <a:rPr lang="en-US" sz="2800" dirty="0" smtClean="0"/>
              <a:t>&gt;&gt;.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3600" dirty="0" smtClean="0"/>
              <a:t>Introducción</a:t>
            </a:r>
            <a:endParaRPr lang="es-MX" sz="3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400" dirty="0"/>
              <a:t>La mayoría de aplicaciones .NET tradicionales se implementan como unidades únicas que corresponden a un archivo ejecutable o una sola aplicación </a:t>
            </a:r>
            <a:r>
              <a:rPr lang="es-MX" sz="2400" dirty="0" smtClean="0"/>
              <a:t>web, ya que es más sencillo de esta manera.</a:t>
            </a:r>
          </a:p>
          <a:p>
            <a:endParaRPr lang="es-MX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4397" y="2758440"/>
            <a:ext cx="3701687" cy="370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43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3600" dirty="0" smtClean="0"/>
              <a:t>¿Qué son las capas?</a:t>
            </a:r>
            <a:endParaRPr lang="es-MX" sz="3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400" dirty="0"/>
              <a:t>Cuando aumenta la complejidad de las aplicaciones, una manera de administrarla consiste en dividir la aplicación según sus responsabilidades o intereses.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5515" y="2656114"/>
            <a:ext cx="6039451" cy="363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082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/>
              <a:t>Pero la arquitectura en capas ofrece una serie de ventajas que van más allá de la simple organización del código.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2523716"/>
            <a:ext cx="4762500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1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6191" y="1600200"/>
            <a:ext cx="9982200" cy="4572000"/>
          </a:xfrm>
        </p:spPr>
        <p:txBody>
          <a:bodyPr>
            <a:normAutofit/>
          </a:bodyPr>
          <a:lstStyle/>
          <a:p>
            <a:r>
              <a:rPr lang="es-MX" sz="2800" dirty="0"/>
              <a:t>Al organizar el código en capas, la funcionalidad común de bajo nivel se puede reutilizar en toda la </a:t>
            </a:r>
            <a:r>
              <a:rPr lang="es-MX" sz="2800" dirty="0" smtClean="0"/>
              <a:t>aplicación y beneficia ya que será menos código y mejor implementación.</a:t>
            </a:r>
            <a:endParaRPr lang="es-MX" sz="28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37" y="3022503"/>
            <a:ext cx="3328308" cy="342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69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3600" dirty="0"/>
              <a:t>Arquitectura de aplicación de &lt;&lt;n capas</a:t>
            </a:r>
            <a:r>
              <a:rPr lang="es-MX" sz="3600" dirty="0" smtClean="0"/>
              <a:t>&gt;&gt;</a:t>
            </a:r>
            <a:endParaRPr lang="es-MX" sz="3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/>
              <a:t>Estas capas se suelen abreviar como UI , BLL y </a:t>
            </a:r>
            <a:r>
              <a:rPr lang="es-MX" sz="2800" dirty="0" smtClean="0"/>
              <a:t>DAL.</a:t>
            </a:r>
          </a:p>
          <a:p>
            <a:r>
              <a:rPr lang="es-MX" sz="2400" dirty="0" smtClean="0"/>
              <a:t>UI</a:t>
            </a:r>
            <a:r>
              <a:rPr lang="en-US" sz="2400" dirty="0" smtClean="0"/>
              <a:t>= User Interface(</a:t>
            </a:r>
            <a:r>
              <a:rPr lang="en-US" sz="2400" dirty="0" err="1" smtClean="0"/>
              <a:t>interfaz</a:t>
            </a:r>
            <a:r>
              <a:rPr lang="en-US" sz="2400" dirty="0" smtClean="0"/>
              <a:t> de </a:t>
            </a:r>
            <a:r>
              <a:rPr lang="en-US" sz="2400" dirty="0" err="1" smtClean="0"/>
              <a:t>usuario</a:t>
            </a:r>
            <a:r>
              <a:rPr lang="en-US" sz="2400" dirty="0" smtClean="0"/>
              <a:t>).</a:t>
            </a:r>
          </a:p>
          <a:p>
            <a:r>
              <a:rPr lang="en-US" sz="2400" dirty="0" smtClean="0"/>
              <a:t>BLL= Business Logic Layer(</a:t>
            </a:r>
            <a:r>
              <a:rPr lang="en-US" sz="2400" dirty="0" err="1" smtClean="0"/>
              <a:t>capa</a:t>
            </a:r>
            <a:r>
              <a:rPr lang="en-US" sz="2400" dirty="0" smtClean="0"/>
              <a:t> l</a:t>
            </a:r>
            <a:r>
              <a:rPr lang="es-MX" sz="2400" dirty="0" err="1" smtClean="0"/>
              <a:t>ógica</a:t>
            </a:r>
            <a:r>
              <a:rPr lang="es-MX" sz="2400" dirty="0" smtClean="0"/>
              <a:t> de negocio).</a:t>
            </a:r>
          </a:p>
          <a:p>
            <a:r>
              <a:rPr lang="es-MX" sz="2400" dirty="0" smtClean="0"/>
              <a:t>DAL= Data </a:t>
            </a:r>
            <a:r>
              <a:rPr lang="es-MX" sz="2400" dirty="0" err="1" smtClean="0"/>
              <a:t>Acces</a:t>
            </a:r>
            <a:r>
              <a:rPr lang="es-MX" sz="2400" dirty="0" smtClean="0"/>
              <a:t> </a:t>
            </a:r>
            <a:r>
              <a:rPr lang="es-MX" sz="2400" dirty="0" err="1" smtClean="0"/>
              <a:t>Layer</a:t>
            </a:r>
            <a:r>
              <a:rPr lang="es-MX" sz="2400" dirty="0" smtClean="0"/>
              <a:t>(capa de acceso de datos).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1808059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/>
              <a:t>Los usuarios realizan solicitudes a través de la capa de interfaz de usuario, que interactúa con la capa BLL. BLL, a su vez, puede llamar a DAL para las solicitudes de acceso de datos</a:t>
            </a:r>
            <a:r>
              <a:rPr lang="es-MX" sz="2800" dirty="0" smtClean="0"/>
              <a:t>.</a:t>
            </a:r>
            <a:endParaRPr lang="es-MX" sz="2800" dirty="0"/>
          </a:p>
          <a:p>
            <a:r>
              <a:rPr lang="es-MX" sz="2800" dirty="0" smtClean="0"/>
              <a:t>BLL </a:t>
            </a:r>
            <a:r>
              <a:rPr lang="es-MX" sz="2800" dirty="0"/>
              <a:t>solo debe interactuar con la persistencia a través de DAL. De este modo, cada capa tiene su propia responsabilidad conocida</a:t>
            </a:r>
            <a:r>
              <a:rPr lang="es-MX" sz="2800" dirty="0" smtClean="0"/>
              <a:t>.</a:t>
            </a:r>
          </a:p>
          <a:p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1644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400" dirty="0" smtClean="0"/>
              <a:t>La desventaja de la distribución de capas es que se efectúa de arriba hacia abajo y </a:t>
            </a:r>
            <a:r>
              <a:rPr lang="es-MX" sz="2400" dirty="0"/>
              <a:t>causa que la capa de interfaz de usuario </a:t>
            </a:r>
            <a:r>
              <a:rPr lang="es-MX" sz="2400" dirty="0" smtClean="0"/>
              <a:t>dependa </a:t>
            </a:r>
            <a:r>
              <a:rPr lang="es-MX" sz="2400" dirty="0"/>
              <a:t>de </a:t>
            </a:r>
            <a:r>
              <a:rPr lang="es-MX" sz="2400" dirty="0" smtClean="0"/>
              <a:t>BLL y tal dependa de DAL, como se aprecia en la imagen.</a:t>
            </a:r>
          </a:p>
          <a:p>
            <a:endParaRPr lang="es-MX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1478" y="2739992"/>
            <a:ext cx="1329043" cy="369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2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Literatura académica 16 × 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9411674_TF03431380_TF03431380.potx" id="{9C759DF4-5D22-4947-AC84-0622EEA47A41}" vid="{3C637098-65C7-40E1-B206-DD97FD8DB6F6}"/>
    </a:ext>
  </a:extLst>
</a:theme>
</file>

<file path=ppt/theme/theme2.xml><?xml version="1.0" encoding="utf-8"?>
<a:theme xmlns:a="http://schemas.openxmlformats.org/drawingml/2006/main" name="Tema de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4873beb7-5857-4685-be1f-d57550cc96cc"/>
    <ds:schemaRef ds:uri="http://purl.org/dc/dcmitype/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académica, diseño de cinta y raya diplomática (panorámica)</Template>
  <TotalTime>0</TotalTime>
  <Words>365</Words>
  <Application>Microsoft Office PowerPoint</Application>
  <PresentationFormat>Panorámica</PresentationFormat>
  <Paragraphs>27</Paragraphs>
  <Slides>11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Euphemia</vt:lpstr>
      <vt:lpstr>Plantagenet Cherokee</vt:lpstr>
      <vt:lpstr>Wingdings</vt:lpstr>
      <vt:lpstr>Literatura académica 16 × 9</vt:lpstr>
      <vt:lpstr>Arquitectura de las aplicaciones web comunes</vt:lpstr>
      <vt:lpstr>Temas a tratar</vt:lpstr>
      <vt:lpstr>Introducción</vt:lpstr>
      <vt:lpstr>¿Qué son las capas?</vt:lpstr>
      <vt:lpstr>Presentación de PowerPoint</vt:lpstr>
      <vt:lpstr>Presentación de PowerPoint</vt:lpstr>
      <vt:lpstr>Arquitectura de aplicación de &lt;&lt;n capas&gt;&gt;</vt:lpstr>
      <vt:lpstr>Presentación de PowerPoint</vt:lpstr>
      <vt:lpstr>Presentación de PowerPoint</vt:lpstr>
      <vt:lpstr>Conclusión </vt:lpstr>
      <vt:lpstr>¡Muchas gracias por su atención!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2020-10-09T04:30:32Z</dcterms:created>
  <dcterms:modified xsi:type="dcterms:W3CDTF">2020-10-09T05:09:49Z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